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4" r:id="rId3"/>
    <p:sldId id="291" r:id="rId4"/>
    <p:sldId id="292" r:id="rId5"/>
    <p:sldId id="293" r:id="rId6"/>
    <p:sldId id="304" r:id="rId7"/>
    <p:sldId id="295" r:id="rId8"/>
    <p:sldId id="296" r:id="rId9"/>
    <p:sldId id="297" r:id="rId10"/>
    <p:sldId id="302" r:id="rId11"/>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3" autoAdjust="0"/>
    <p:restoredTop sz="94660"/>
  </p:normalViewPr>
  <p:slideViewPr>
    <p:cSldViewPr>
      <p:cViewPr varScale="1">
        <p:scale>
          <a:sx n="68" d="100"/>
          <a:sy n="68" d="100"/>
        </p:scale>
        <p:origin x="141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2"/>
            <a:ext cx="7848600" cy="1927225"/>
          </a:xfrm>
        </p:spPr>
        <p:txBody>
          <a:bodyPr anchor="b">
            <a:noAutofit/>
          </a:bodyPr>
          <a:lstStyle>
            <a:lvl1pPr>
              <a:defRPr sz="405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2CA20DE-DA1D-4976-9C7E-44E9655BF34A}" type="datetimeFigureOut">
              <a:rPr lang="en-AU" smtClean="0"/>
              <a:t>18/11/2018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3E4AE4E-0793-4A7E-86DE-D34AF24959E0}" type="slidenum">
              <a:rPr lang="en-AU" smtClean="0"/>
              <a:t>‹#›</a:t>
            </a:fld>
            <a:endParaRPr lang="en-AU"/>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037807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God’s Family, God’s Government</a:t>
            </a:r>
            <a:br>
              <a:rPr lang="en-US" dirty="0"/>
            </a:br>
            <a:r>
              <a:rPr lang="en-US" sz="2400" b="0" dirty="0"/>
              <a:t>God’s Order</a:t>
            </a:r>
            <a:endParaRPr lang="en-US" b="0" dirty="0"/>
          </a:p>
        </p:txBody>
      </p:sp>
      <p:sp>
        <p:nvSpPr>
          <p:cNvPr id="3" name="Text Placeholder 2"/>
          <p:cNvSpPr>
            <a:spLocks noGrp="1"/>
          </p:cNvSpPr>
          <p:nvPr>
            <p:ph type="body" sz="quarter" idx="10"/>
          </p:nvPr>
        </p:nvSpPr>
        <p:spPr/>
        <p:txBody>
          <a:bodyPr/>
          <a:lstStyle/>
          <a:p>
            <a:r>
              <a:rPr lang="en-US" dirty="0"/>
              <a:t>Ludwig</a:t>
            </a:r>
          </a:p>
        </p:txBody>
      </p:sp>
      <p:sp>
        <p:nvSpPr>
          <p:cNvPr id="4" name="Text Placeholder 3"/>
          <p:cNvSpPr>
            <a:spLocks noGrp="1"/>
          </p:cNvSpPr>
          <p:nvPr>
            <p:ph type="body" sz="quarter" idx="12"/>
          </p:nvPr>
        </p:nvSpPr>
        <p:spPr/>
        <p:txBody>
          <a:bodyPr/>
          <a:lstStyle/>
          <a:p>
            <a:r>
              <a:rPr lang="en-US" dirty="0"/>
              <a:t>18/11/18</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93" name="Picture 4" descr="C:\Users\Ludwig\Desktop\Daniel Pictures\Ima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1886" y="1388642"/>
            <a:ext cx="3086057" cy="4369156"/>
          </a:xfrm>
          <a:prstGeom prst="rect">
            <a:avLst/>
          </a:prstGeom>
          <a:noFill/>
          <a:extLst>
            <a:ext uri="{909E8E84-426E-40DD-AFC4-6F175D3DCCD1}">
              <a14:hiddenFill xmlns:a14="http://schemas.microsoft.com/office/drawing/2010/main">
                <a:solidFill>
                  <a:srgbClr val="FFFFFF"/>
                </a:solidFill>
              </a14:hiddenFill>
            </a:ext>
          </a:extLst>
        </p:spPr>
      </p:pic>
      <p:sp>
        <p:nvSpPr>
          <p:cNvPr id="41" name="Rectangle 40"/>
          <p:cNvSpPr/>
          <p:nvPr/>
        </p:nvSpPr>
        <p:spPr>
          <a:xfrm>
            <a:off x="3607607" y="1885972"/>
            <a:ext cx="777017" cy="38824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8972" tIns="24486" rIns="48972" bIns="24486" rtlCol="0" anchor="ctr"/>
          <a:lstStyle/>
          <a:p>
            <a:pPr algn="ctr"/>
            <a:endParaRPr lang="en-AU" sz="1350"/>
          </a:p>
        </p:txBody>
      </p:sp>
      <p:sp>
        <p:nvSpPr>
          <p:cNvPr id="42" name="TextBox 41"/>
          <p:cNvSpPr txBox="1"/>
          <p:nvPr/>
        </p:nvSpPr>
        <p:spPr>
          <a:xfrm>
            <a:off x="1845846" y="2139093"/>
            <a:ext cx="449906" cy="187950"/>
          </a:xfrm>
          <a:prstGeom prst="rect">
            <a:avLst/>
          </a:prstGeom>
          <a:noFill/>
        </p:spPr>
        <p:txBody>
          <a:bodyPr wrap="square" lIns="48972" tIns="24486" rIns="48972" bIns="24486" rtlCol="0">
            <a:spAutoFit/>
          </a:bodyPr>
          <a:lstStyle/>
          <a:p>
            <a:r>
              <a:rPr lang="en-AU" sz="900" b="1" dirty="0">
                <a:solidFill>
                  <a:srgbClr val="EAB200"/>
                </a:solidFill>
              </a:rPr>
              <a:t>GOLD</a:t>
            </a:r>
          </a:p>
        </p:txBody>
      </p:sp>
      <p:sp>
        <p:nvSpPr>
          <p:cNvPr id="43" name="TextBox 42"/>
          <p:cNvSpPr txBox="1"/>
          <p:nvPr/>
        </p:nvSpPr>
        <p:spPr>
          <a:xfrm>
            <a:off x="1845845" y="2846562"/>
            <a:ext cx="497549" cy="187950"/>
          </a:xfrm>
          <a:prstGeom prst="rect">
            <a:avLst/>
          </a:prstGeom>
          <a:noFill/>
        </p:spPr>
        <p:txBody>
          <a:bodyPr wrap="square" lIns="48972" tIns="24486" rIns="48972" bIns="24486" rtlCol="0">
            <a:spAutoFit/>
          </a:bodyPr>
          <a:lstStyle/>
          <a:p>
            <a:r>
              <a:rPr lang="en-AU" sz="900" b="1" dirty="0">
                <a:solidFill>
                  <a:schemeClr val="bg1">
                    <a:lumMod val="50000"/>
                  </a:schemeClr>
                </a:solidFill>
              </a:rPr>
              <a:t>SILVER</a:t>
            </a:r>
          </a:p>
        </p:txBody>
      </p:sp>
      <p:sp>
        <p:nvSpPr>
          <p:cNvPr id="44" name="TextBox 43"/>
          <p:cNvSpPr txBox="1"/>
          <p:nvPr/>
        </p:nvSpPr>
        <p:spPr>
          <a:xfrm>
            <a:off x="1845848" y="3595554"/>
            <a:ext cx="489415" cy="187950"/>
          </a:xfrm>
          <a:prstGeom prst="rect">
            <a:avLst/>
          </a:prstGeom>
          <a:noFill/>
        </p:spPr>
        <p:txBody>
          <a:bodyPr wrap="square" lIns="48972" tIns="24486" rIns="48972" bIns="24486" rtlCol="0">
            <a:spAutoFit/>
          </a:bodyPr>
          <a:lstStyle/>
          <a:p>
            <a:r>
              <a:rPr lang="en-AU" sz="900" b="1" dirty="0">
                <a:solidFill>
                  <a:schemeClr val="accent3">
                    <a:lumMod val="75000"/>
                  </a:schemeClr>
                </a:solidFill>
              </a:rPr>
              <a:t>BRASS</a:t>
            </a:r>
          </a:p>
        </p:txBody>
      </p:sp>
      <p:sp>
        <p:nvSpPr>
          <p:cNvPr id="45" name="TextBox 44"/>
          <p:cNvSpPr txBox="1"/>
          <p:nvPr/>
        </p:nvSpPr>
        <p:spPr>
          <a:xfrm>
            <a:off x="1665529" y="4624848"/>
            <a:ext cx="939110" cy="187950"/>
          </a:xfrm>
          <a:prstGeom prst="rect">
            <a:avLst/>
          </a:prstGeom>
          <a:noFill/>
        </p:spPr>
        <p:txBody>
          <a:bodyPr wrap="square" lIns="48972" tIns="24486" rIns="48972" bIns="24486" rtlCol="0">
            <a:spAutoFit/>
          </a:bodyPr>
          <a:lstStyle/>
          <a:p>
            <a:r>
              <a:rPr lang="en-AU" sz="900" b="1" dirty="0">
                <a:solidFill>
                  <a:schemeClr val="tx1">
                    <a:lumMod val="85000"/>
                    <a:lumOff val="15000"/>
                  </a:schemeClr>
                </a:solidFill>
              </a:rPr>
              <a:t>LEGS OF IRON</a:t>
            </a:r>
          </a:p>
        </p:txBody>
      </p:sp>
      <p:sp>
        <p:nvSpPr>
          <p:cNvPr id="46" name="TextBox 45"/>
          <p:cNvSpPr txBox="1"/>
          <p:nvPr/>
        </p:nvSpPr>
        <p:spPr>
          <a:xfrm>
            <a:off x="1704106" y="5331041"/>
            <a:ext cx="876361" cy="326449"/>
          </a:xfrm>
          <a:prstGeom prst="rect">
            <a:avLst/>
          </a:prstGeom>
          <a:noFill/>
        </p:spPr>
        <p:txBody>
          <a:bodyPr wrap="square" lIns="48972" tIns="24486" rIns="48972" bIns="24486" rtlCol="0">
            <a:spAutoFit/>
          </a:bodyPr>
          <a:lstStyle/>
          <a:p>
            <a:pPr algn="ctr"/>
            <a:r>
              <a:rPr lang="en-AU" sz="900" dirty="0"/>
              <a:t>10 TOES</a:t>
            </a:r>
            <a:br>
              <a:rPr lang="en-AU" sz="900" dirty="0"/>
            </a:br>
            <a:r>
              <a:rPr lang="en-AU" sz="900" dirty="0"/>
              <a:t>IRON &amp; CLAY</a:t>
            </a:r>
          </a:p>
        </p:txBody>
      </p:sp>
      <p:sp>
        <p:nvSpPr>
          <p:cNvPr id="49" name="TextBox 48"/>
          <p:cNvSpPr txBox="1"/>
          <p:nvPr/>
        </p:nvSpPr>
        <p:spPr>
          <a:xfrm>
            <a:off x="3569033" y="2078852"/>
            <a:ext cx="862316" cy="326449"/>
          </a:xfrm>
          <a:prstGeom prst="rect">
            <a:avLst/>
          </a:prstGeom>
          <a:noFill/>
        </p:spPr>
        <p:txBody>
          <a:bodyPr wrap="square" lIns="48972" tIns="24486" rIns="48972" bIns="24486" rtlCol="0">
            <a:spAutoFit/>
          </a:bodyPr>
          <a:lstStyle/>
          <a:p>
            <a:pPr algn="ctr"/>
            <a:r>
              <a:rPr lang="en-AU" sz="900" dirty="0">
                <a:solidFill>
                  <a:schemeClr val="bg1"/>
                </a:solidFill>
              </a:rPr>
              <a:t>BABYLON</a:t>
            </a:r>
            <a:br>
              <a:rPr lang="en-AU" sz="900" dirty="0">
                <a:solidFill>
                  <a:schemeClr val="bg1"/>
                </a:solidFill>
              </a:rPr>
            </a:br>
            <a:r>
              <a:rPr lang="en-AU" sz="900" dirty="0">
                <a:solidFill>
                  <a:schemeClr val="bg1"/>
                </a:solidFill>
              </a:rPr>
              <a:t>(Iraq)</a:t>
            </a:r>
          </a:p>
        </p:txBody>
      </p:sp>
      <p:sp>
        <p:nvSpPr>
          <p:cNvPr id="50" name="TextBox 49"/>
          <p:cNvSpPr txBox="1"/>
          <p:nvPr/>
        </p:nvSpPr>
        <p:spPr>
          <a:xfrm>
            <a:off x="3569033" y="2657486"/>
            <a:ext cx="862316" cy="326449"/>
          </a:xfrm>
          <a:prstGeom prst="rect">
            <a:avLst/>
          </a:prstGeom>
          <a:noFill/>
        </p:spPr>
        <p:txBody>
          <a:bodyPr wrap="square" lIns="48972" tIns="24486" rIns="48972" bIns="24486" rtlCol="0">
            <a:spAutoFit/>
          </a:bodyPr>
          <a:lstStyle/>
          <a:p>
            <a:pPr algn="ctr"/>
            <a:r>
              <a:rPr lang="en-AU" sz="900" dirty="0">
                <a:solidFill>
                  <a:schemeClr val="bg1"/>
                </a:solidFill>
              </a:rPr>
              <a:t>MEDO-PERSIA</a:t>
            </a:r>
            <a:br>
              <a:rPr lang="en-AU" sz="900" dirty="0">
                <a:solidFill>
                  <a:schemeClr val="bg1"/>
                </a:solidFill>
              </a:rPr>
            </a:br>
            <a:r>
              <a:rPr lang="en-AU" sz="900" dirty="0">
                <a:solidFill>
                  <a:schemeClr val="bg1"/>
                </a:solidFill>
              </a:rPr>
              <a:t>(Iran)</a:t>
            </a:r>
          </a:p>
        </p:txBody>
      </p:sp>
      <p:sp>
        <p:nvSpPr>
          <p:cNvPr id="51" name="TextBox 50"/>
          <p:cNvSpPr txBox="1"/>
          <p:nvPr/>
        </p:nvSpPr>
        <p:spPr>
          <a:xfrm>
            <a:off x="3569033" y="3621880"/>
            <a:ext cx="862316" cy="187950"/>
          </a:xfrm>
          <a:prstGeom prst="rect">
            <a:avLst/>
          </a:prstGeom>
          <a:noFill/>
        </p:spPr>
        <p:txBody>
          <a:bodyPr wrap="square" lIns="48972" tIns="24486" rIns="48972" bIns="24486" rtlCol="0">
            <a:spAutoFit/>
          </a:bodyPr>
          <a:lstStyle/>
          <a:p>
            <a:pPr algn="ctr"/>
            <a:r>
              <a:rPr lang="en-AU" sz="900">
                <a:solidFill>
                  <a:schemeClr val="bg1"/>
                </a:solidFill>
              </a:rPr>
              <a:t>GREECE</a:t>
            </a:r>
            <a:endParaRPr lang="en-AU" sz="900" dirty="0">
              <a:solidFill>
                <a:schemeClr val="bg1"/>
              </a:solidFill>
            </a:endParaRPr>
          </a:p>
        </p:txBody>
      </p:sp>
      <p:sp>
        <p:nvSpPr>
          <p:cNvPr id="52" name="TextBox 51"/>
          <p:cNvSpPr txBox="1"/>
          <p:nvPr/>
        </p:nvSpPr>
        <p:spPr>
          <a:xfrm>
            <a:off x="3569033" y="4624848"/>
            <a:ext cx="862316" cy="187950"/>
          </a:xfrm>
          <a:prstGeom prst="rect">
            <a:avLst/>
          </a:prstGeom>
          <a:noFill/>
        </p:spPr>
        <p:txBody>
          <a:bodyPr wrap="square" lIns="48972" tIns="24486" rIns="48972" bIns="24486" rtlCol="0">
            <a:spAutoFit/>
          </a:bodyPr>
          <a:lstStyle/>
          <a:p>
            <a:pPr algn="ctr"/>
            <a:r>
              <a:rPr lang="en-AU" sz="900">
                <a:solidFill>
                  <a:schemeClr val="bg1"/>
                </a:solidFill>
              </a:rPr>
              <a:t>ROME</a:t>
            </a:r>
            <a:endParaRPr lang="en-AU" sz="900" dirty="0">
              <a:solidFill>
                <a:schemeClr val="bg1"/>
              </a:solidFill>
            </a:endParaRPr>
          </a:p>
        </p:txBody>
      </p:sp>
      <p:sp>
        <p:nvSpPr>
          <p:cNvPr id="53" name="TextBox 52"/>
          <p:cNvSpPr txBox="1"/>
          <p:nvPr/>
        </p:nvSpPr>
        <p:spPr>
          <a:xfrm>
            <a:off x="3569033" y="5280635"/>
            <a:ext cx="862316" cy="464949"/>
          </a:xfrm>
          <a:prstGeom prst="rect">
            <a:avLst/>
          </a:prstGeom>
          <a:noFill/>
        </p:spPr>
        <p:txBody>
          <a:bodyPr wrap="square" lIns="48972" tIns="24486" rIns="48972" bIns="24486" rtlCol="0">
            <a:spAutoFit/>
          </a:bodyPr>
          <a:lstStyle/>
          <a:p>
            <a:pPr algn="ctr"/>
            <a:r>
              <a:rPr lang="en-AU" sz="900" dirty="0">
                <a:solidFill>
                  <a:schemeClr val="bg1"/>
                </a:solidFill>
              </a:rPr>
              <a:t>10 Kings</a:t>
            </a:r>
          </a:p>
          <a:p>
            <a:pPr algn="ctr"/>
            <a:r>
              <a:rPr lang="en-AU" sz="900" dirty="0">
                <a:solidFill>
                  <a:schemeClr val="bg1"/>
                </a:solidFill>
              </a:rPr>
              <a:t>|</a:t>
            </a:r>
          </a:p>
          <a:p>
            <a:pPr algn="ctr"/>
            <a:r>
              <a:rPr lang="en-AU" sz="900" dirty="0">
                <a:solidFill>
                  <a:schemeClr val="bg1"/>
                </a:solidFill>
              </a:rPr>
              <a:t>ANTI-CHRIST</a:t>
            </a:r>
          </a:p>
        </p:txBody>
      </p:sp>
      <p:pic>
        <p:nvPicPr>
          <p:cNvPr id="54" name="Picture 11" descr="http://www.temkit.com/08-Bible-Prophecy/Knowing-Prophecy/images/He-goa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31" y="3291822"/>
            <a:ext cx="1375076" cy="820462"/>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14" descr="https://encrypted-tbn0.gstatic.com/images?q=tbn:ANd9GcTc-aHIEK13b_h6qm9Q_0nPYPTGVJ020XSIu43RQiAfXr0jU61w-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4437" y="2526564"/>
            <a:ext cx="810925" cy="709559"/>
          </a:xfrm>
          <a:prstGeom prst="rect">
            <a:avLst/>
          </a:prstGeom>
          <a:noFill/>
          <a:extLst>
            <a:ext uri="{909E8E84-426E-40DD-AFC4-6F175D3DCCD1}">
              <a14:hiddenFill xmlns:a14="http://schemas.microsoft.com/office/drawing/2010/main">
                <a:solidFill>
                  <a:srgbClr val="FFFFFF"/>
                </a:solidFill>
              </a14:hiddenFill>
            </a:ext>
          </a:extLst>
        </p:spPr>
      </p:pic>
      <p:cxnSp>
        <p:nvCxnSpPr>
          <p:cNvPr id="57" name="Straight Connector 56"/>
          <p:cNvCxnSpPr/>
          <p:nvPr/>
        </p:nvCxnSpPr>
        <p:spPr>
          <a:xfrm>
            <a:off x="3028973" y="5227803"/>
            <a:ext cx="4474783" cy="0"/>
          </a:xfrm>
          <a:prstGeom prst="line">
            <a:avLst/>
          </a:prstGeom>
          <a:ln w="12700">
            <a:solidFill>
              <a:schemeClr val="accent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299003" y="5757797"/>
            <a:ext cx="4166177" cy="10577"/>
          </a:xfrm>
          <a:prstGeom prst="line">
            <a:avLst/>
          </a:prstGeom>
          <a:ln w="12700">
            <a:solidFill>
              <a:schemeClr val="accent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3260428" y="3221902"/>
            <a:ext cx="4243328" cy="4364"/>
          </a:xfrm>
          <a:prstGeom prst="line">
            <a:avLst/>
          </a:prstGeom>
          <a:ln w="12700">
            <a:solidFill>
              <a:schemeClr val="accent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3299003" y="4142986"/>
            <a:ext cx="4204753" cy="0"/>
          </a:xfrm>
          <a:prstGeom prst="line">
            <a:avLst/>
          </a:prstGeom>
          <a:ln w="12700">
            <a:solidFill>
              <a:schemeClr val="accent1">
                <a:lumMod val="50000"/>
              </a:schemeClr>
            </a:solidFill>
            <a:prstDash val="solid"/>
          </a:ln>
        </p:spPr>
        <p:style>
          <a:lnRef idx="1">
            <a:schemeClr val="accent1"/>
          </a:lnRef>
          <a:fillRef idx="0">
            <a:schemeClr val="accent1"/>
          </a:fillRef>
          <a:effectRef idx="0">
            <a:schemeClr val="accent1"/>
          </a:effectRef>
          <a:fontRef idx="minor">
            <a:schemeClr val="tx1"/>
          </a:fontRef>
        </p:style>
      </p:cxnSp>
      <p:pic>
        <p:nvPicPr>
          <p:cNvPr id="62" name="Picture 8" descr="C:\Users\Ludwig\Desktop\Daniel Pictures\4th Beast.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84774" y="4161938"/>
            <a:ext cx="1051621" cy="1065864"/>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6" descr="C:\Users\Ludwig\Desktop\Daniel Pictures\Bear.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69925" y="2609299"/>
            <a:ext cx="824270" cy="612605"/>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5" descr="C:\Users\Ludwig\Desktop\Daniel Pictures\Lion 3.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16668" y="1943022"/>
            <a:ext cx="896285" cy="610156"/>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9" descr="C:\Users\Ludwig\Desktop\Daniel Pictures\Horns.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20826" y="4972030"/>
            <a:ext cx="653550" cy="790963"/>
          </a:xfrm>
          <a:prstGeom prst="rect">
            <a:avLst/>
          </a:prstGeom>
          <a:noFill/>
          <a:extLst>
            <a:ext uri="{909E8E84-426E-40DD-AFC4-6F175D3DCCD1}">
              <a14:hiddenFill xmlns:a14="http://schemas.microsoft.com/office/drawing/2010/main">
                <a:solidFill>
                  <a:srgbClr val="FFFFFF"/>
                </a:solidFill>
              </a14:hiddenFill>
            </a:ext>
          </a:extLst>
        </p:spPr>
      </p:pic>
      <p:cxnSp>
        <p:nvCxnSpPr>
          <p:cNvPr id="69" name="Straight Connector 68"/>
          <p:cNvCxnSpPr/>
          <p:nvPr/>
        </p:nvCxnSpPr>
        <p:spPr>
          <a:xfrm>
            <a:off x="6307907" y="1660497"/>
            <a:ext cx="0" cy="4107368"/>
          </a:xfrm>
          <a:prstGeom prst="line">
            <a:avLst/>
          </a:prstGeom>
          <a:ln w="12700">
            <a:solidFill>
              <a:schemeClr val="accent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7140060" y="2580335"/>
            <a:ext cx="363695" cy="0"/>
          </a:xfrm>
          <a:prstGeom prst="line">
            <a:avLst/>
          </a:prstGeom>
          <a:ln w="12700">
            <a:solidFill>
              <a:schemeClr val="accent1">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4438603" y="2040275"/>
            <a:ext cx="1020639" cy="234116"/>
          </a:xfrm>
          <a:prstGeom prst="rect">
            <a:avLst/>
          </a:prstGeom>
          <a:noFill/>
        </p:spPr>
        <p:txBody>
          <a:bodyPr wrap="square" lIns="48972" tIns="24486" rIns="48972" bIns="24486" rtlCol="0">
            <a:spAutoFit/>
          </a:bodyPr>
          <a:lstStyle/>
          <a:p>
            <a:r>
              <a:rPr lang="en-AU" sz="600" b="1" dirty="0">
                <a:solidFill>
                  <a:schemeClr val="accent1">
                    <a:lumMod val="50000"/>
                  </a:schemeClr>
                </a:solidFill>
              </a:rPr>
              <a:t>LION</a:t>
            </a:r>
          </a:p>
          <a:p>
            <a:pPr marL="91838" indent="-91838">
              <a:buFontTx/>
              <a:buChar char="-"/>
            </a:pPr>
            <a:r>
              <a:rPr lang="en-AU" sz="600" dirty="0">
                <a:solidFill>
                  <a:schemeClr val="accent1">
                    <a:lumMod val="50000"/>
                  </a:schemeClr>
                </a:solidFill>
              </a:rPr>
              <a:t>had eagle's wings</a:t>
            </a:r>
          </a:p>
        </p:txBody>
      </p:sp>
      <p:sp>
        <p:nvSpPr>
          <p:cNvPr id="77" name="TextBox 76"/>
          <p:cNvSpPr txBox="1"/>
          <p:nvPr/>
        </p:nvSpPr>
        <p:spPr>
          <a:xfrm>
            <a:off x="4417698" y="3479717"/>
            <a:ext cx="1315777" cy="326449"/>
          </a:xfrm>
          <a:prstGeom prst="rect">
            <a:avLst/>
          </a:prstGeom>
          <a:noFill/>
        </p:spPr>
        <p:txBody>
          <a:bodyPr wrap="square" lIns="48972" tIns="24486" rIns="48972" bIns="24486" rtlCol="0">
            <a:spAutoFit/>
          </a:bodyPr>
          <a:lstStyle/>
          <a:p>
            <a:r>
              <a:rPr lang="en-AU" sz="600" b="1" dirty="0">
                <a:solidFill>
                  <a:schemeClr val="accent1">
                    <a:lumMod val="50000"/>
                  </a:schemeClr>
                </a:solidFill>
              </a:rPr>
              <a:t>LEOPARD</a:t>
            </a:r>
            <a:br>
              <a:rPr lang="en-AU" sz="600" dirty="0">
                <a:solidFill>
                  <a:schemeClr val="accent1">
                    <a:lumMod val="50000"/>
                  </a:schemeClr>
                </a:solidFill>
              </a:rPr>
            </a:br>
            <a:r>
              <a:rPr lang="en-AU" sz="600" dirty="0">
                <a:solidFill>
                  <a:schemeClr val="accent1">
                    <a:lumMod val="50000"/>
                  </a:schemeClr>
                </a:solidFill>
              </a:rPr>
              <a:t>- have 4 wings of a fowl </a:t>
            </a:r>
            <a:br>
              <a:rPr lang="en-AU" sz="600" dirty="0">
                <a:solidFill>
                  <a:schemeClr val="accent1">
                    <a:lumMod val="50000"/>
                  </a:schemeClr>
                </a:solidFill>
              </a:rPr>
            </a:br>
            <a:r>
              <a:rPr lang="en-AU" sz="600" dirty="0">
                <a:solidFill>
                  <a:schemeClr val="accent1">
                    <a:lumMod val="50000"/>
                  </a:schemeClr>
                </a:solidFill>
              </a:rPr>
              <a:t>- also had four heads </a:t>
            </a:r>
          </a:p>
        </p:txBody>
      </p:sp>
      <p:sp>
        <p:nvSpPr>
          <p:cNvPr id="78" name="TextBox 77"/>
          <p:cNvSpPr txBox="1"/>
          <p:nvPr/>
        </p:nvSpPr>
        <p:spPr>
          <a:xfrm>
            <a:off x="5420667" y="4547696"/>
            <a:ext cx="925817" cy="326449"/>
          </a:xfrm>
          <a:prstGeom prst="rect">
            <a:avLst/>
          </a:prstGeom>
          <a:noFill/>
        </p:spPr>
        <p:txBody>
          <a:bodyPr wrap="square" lIns="48972" tIns="24486" rIns="48972" bIns="24486" rtlCol="0">
            <a:spAutoFit/>
          </a:bodyPr>
          <a:lstStyle/>
          <a:p>
            <a:r>
              <a:rPr lang="en-AU" sz="600" b="1" dirty="0">
                <a:solidFill>
                  <a:schemeClr val="accent1">
                    <a:lumMod val="50000"/>
                  </a:schemeClr>
                </a:solidFill>
              </a:rPr>
              <a:t>TERRIBLE BEAST</a:t>
            </a:r>
          </a:p>
          <a:p>
            <a:r>
              <a:rPr lang="en-AU" sz="600" dirty="0">
                <a:solidFill>
                  <a:schemeClr val="accent1">
                    <a:lumMod val="50000"/>
                  </a:schemeClr>
                </a:solidFill>
              </a:rPr>
              <a:t>- Dreadful &amp; terrible</a:t>
            </a:r>
          </a:p>
          <a:p>
            <a:r>
              <a:rPr lang="en-AU" sz="600" dirty="0">
                <a:solidFill>
                  <a:schemeClr val="accent1">
                    <a:lumMod val="50000"/>
                  </a:schemeClr>
                </a:solidFill>
              </a:rPr>
              <a:t>- had ten horns</a:t>
            </a:r>
          </a:p>
        </p:txBody>
      </p:sp>
      <p:sp>
        <p:nvSpPr>
          <p:cNvPr id="79" name="TextBox 78"/>
          <p:cNvSpPr txBox="1"/>
          <p:nvPr/>
        </p:nvSpPr>
        <p:spPr>
          <a:xfrm>
            <a:off x="4594087" y="5359558"/>
            <a:ext cx="621554" cy="326449"/>
          </a:xfrm>
          <a:prstGeom prst="rect">
            <a:avLst/>
          </a:prstGeom>
          <a:noFill/>
        </p:spPr>
        <p:txBody>
          <a:bodyPr wrap="square" lIns="48972" tIns="24486" rIns="48972" bIns="24486" rtlCol="0">
            <a:spAutoFit/>
          </a:bodyPr>
          <a:lstStyle/>
          <a:p>
            <a:pPr algn="ctr"/>
            <a:r>
              <a:rPr lang="en-AU" sz="600" b="1" dirty="0">
                <a:solidFill>
                  <a:schemeClr val="accent1">
                    <a:lumMod val="50000"/>
                  </a:schemeClr>
                </a:solidFill>
              </a:rPr>
              <a:t>10 HORNS</a:t>
            </a:r>
            <a:br>
              <a:rPr lang="en-AU" sz="600" b="1" dirty="0">
                <a:solidFill>
                  <a:schemeClr val="accent1">
                    <a:lumMod val="50000"/>
                  </a:schemeClr>
                </a:solidFill>
              </a:rPr>
            </a:br>
            <a:r>
              <a:rPr lang="en-AU" sz="600" b="1" dirty="0">
                <a:solidFill>
                  <a:schemeClr val="accent1">
                    <a:lumMod val="50000"/>
                  </a:schemeClr>
                </a:solidFill>
              </a:rPr>
              <a:t>&amp; LITTLE HORN</a:t>
            </a:r>
          </a:p>
        </p:txBody>
      </p:sp>
      <p:sp>
        <p:nvSpPr>
          <p:cNvPr id="80" name="TextBox 79"/>
          <p:cNvSpPr txBox="1"/>
          <p:nvPr/>
        </p:nvSpPr>
        <p:spPr>
          <a:xfrm>
            <a:off x="7028384" y="2850365"/>
            <a:ext cx="287111" cy="141783"/>
          </a:xfrm>
          <a:prstGeom prst="rect">
            <a:avLst/>
          </a:prstGeom>
          <a:noFill/>
        </p:spPr>
        <p:txBody>
          <a:bodyPr wrap="square" lIns="48972" tIns="24486" rIns="48972" bIns="24486" rtlCol="0">
            <a:spAutoFit/>
          </a:bodyPr>
          <a:lstStyle/>
          <a:p>
            <a:r>
              <a:rPr lang="en-AU" sz="600" dirty="0">
                <a:solidFill>
                  <a:schemeClr val="accent1">
                    <a:lumMod val="50000"/>
                  </a:schemeClr>
                </a:solidFill>
              </a:rPr>
              <a:t>Ram</a:t>
            </a:r>
          </a:p>
        </p:txBody>
      </p:sp>
      <p:sp>
        <p:nvSpPr>
          <p:cNvPr id="86" name="TextBox 85"/>
          <p:cNvSpPr txBox="1"/>
          <p:nvPr/>
        </p:nvSpPr>
        <p:spPr>
          <a:xfrm>
            <a:off x="6977346" y="3983224"/>
            <a:ext cx="456232" cy="141783"/>
          </a:xfrm>
          <a:prstGeom prst="rect">
            <a:avLst/>
          </a:prstGeom>
          <a:noFill/>
        </p:spPr>
        <p:txBody>
          <a:bodyPr wrap="square" lIns="48972" tIns="24486" rIns="48972" bIns="24486" rtlCol="0">
            <a:spAutoFit/>
          </a:bodyPr>
          <a:lstStyle/>
          <a:p>
            <a:r>
              <a:rPr lang="en-AU" sz="600" dirty="0">
                <a:solidFill>
                  <a:schemeClr val="accent1">
                    <a:lumMod val="50000"/>
                  </a:schemeClr>
                </a:solidFill>
              </a:rPr>
              <a:t>He-Goat</a:t>
            </a:r>
          </a:p>
        </p:txBody>
      </p:sp>
      <p:sp>
        <p:nvSpPr>
          <p:cNvPr id="87" name="TextBox 86"/>
          <p:cNvSpPr txBox="1"/>
          <p:nvPr/>
        </p:nvSpPr>
        <p:spPr>
          <a:xfrm>
            <a:off x="4967917" y="2966093"/>
            <a:ext cx="568477" cy="234116"/>
          </a:xfrm>
          <a:prstGeom prst="rect">
            <a:avLst/>
          </a:prstGeom>
          <a:noFill/>
        </p:spPr>
        <p:txBody>
          <a:bodyPr wrap="square" lIns="48972" tIns="24486" rIns="48972" bIns="24486" rtlCol="0">
            <a:spAutoFit/>
          </a:bodyPr>
          <a:lstStyle/>
          <a:p>
            <a:r>
              <a:rPr lang="en-AU" sz="600" b="1" dirty="0">
                <a:solidFill>
                  <a:schemeClr val="accent1">
                    <a:lumMod val="50000"/>
                  </a:schemeClr>
                </a:solidFill>
              </a:rPr>
              <a:t>BEAR</a:t>
            </a:r>
          </a:p>
          <a:p>
            <a:r>
              <a:rPr lang="en-AU" sz="600" dirty="0">
                <a:solidFill>
                  <a:schemeClr val="accent1">
                    <a:lumMod val="50000"/>
                  </a:schemeClr>
                </a:solidFill>
              </a:rPr>
              <a:t>- had 3 ribs</a:t>
            </a:r>
          </a:p>
        </p:txBody>
      </p:sp>
      <p:sp>
        <p:nvSpPr>
          <p:cNvPr id="88" name="TextBox 87"/>
          <p:cNvSpPr txBox="1"/>
          <p:nvPr/>
        </p:nvSpPr>
        <p:spPr>
          <a:xfrm>
            <a:off x="4379122" y="1461640"/>
            <a:ext cx="1915136" cy="326449"/>
          </a:xfrm>
          <a:prstGeom prst="rect">
            <a:avLst/>
          </a:prstGeom>
          <a:noFill/>
          <a:ln>
            <a:noFill/>
          </a:ln>
        </p:spPr>
        <p:txBody>
          <a:bodyPr wrap="square" lIns="48972" tIns="24486" rIns="48972" bIns="24486" rtlCol="0">
            <a:spAutoFit/>
          </a:bodyPr>
          <a:lstStyle/>
          <a:p>
            <a:pPr algn="ctr"/>
            <a:r>
              <a:rPr lang="en-AU" sz="975" b="1" dirty="0">
                <a:solidFill>
                  <a:schemeClr val="accent1">
                    <a:lumMod val="50000"/>
                  </a:schemeClr>
                </a:solidFill>
              </a:rPr>
              <a:t>Daniel 7</a:t>
            </a:r>
            <a:r>
              <a:rPr lang="en-AU" sz="975" dirty="0">
                <a:solidFill>
                  <a:schemeClr val="accent1">
                    <a:lumMod val="50000"/>
                  </a:schemeClr>
                </a:solidFill>
              </a:rPr>
              <a:t> </a:t>
            </a:r>
            <a:br>
              <a:rPr lang="en-AU" sz="975" dirty="0">
                <a:solidFill>
                  <a:schemeClr val="accent1">
                    <a:lumMod val="50000"/>
                  </a:schemeClr>
                </a:solidFill>
              </a:rPr>
            </a:br>
            <a:r>
              <a:rPr lang="en-AU" sz="825" dirty="0">
                <a:solidFill>
                  <a:schemeClr val="accent1">
                    <a:lumMod val="50000"/>
                  </a:schemeClr>
                </a:solidFill>
              </a:rPr>
              <a:t>(Beast Kingdoms of the world)</a:t>
            </a:r>
          </a:p>
        </p:txBody>
      </p:sp>
      <p:sp>
        <p:nvSpPr>
          <p:cNvPr id="89" name="TextBox 88"/>
          <p:cNvSpPr txBox="1"/>
          <p:nvPr/>
        </p:nvSpPr>
        <p:spPr>
          <a:xfrm>
            <a:off x="6639791" y="1521704"/>
            <a:ext cx="632510" cy="199491"/>
          </a:xfrm>
          <a:prstGeom prst="rect">
            <a:avLst/>
          </a:prstGeom>
          <a:noFill/>
          <a:ln>
            <a:noFill/>
          </a:ln>
        </p:spPr>
        <p:txBody>
          <a:bodyPr wrap="square" lIns="48972" tIns="24486" rIns="48972" bIns="24486" rtlCol="0">
            <a:spAutoFit/>
          </a:bodyPr>
          <a:lstStyle/>
          <a:p>
            <a:r>
              <a:rPr lang="en-AU" sz="975" b="1" dirty="0">
                <a:solidFill>
                  <a:schemeClr val="accent1">
                    <a:lumMod val="50000"/>
                  </a:schemeClr>
                </a:solidFill>
              </a:rPr>
              <a:t>Daniel 8</a:t>
            </a:r>
          </a:p>
        </p:txBody>
      </p:sp>
      <p:sp>
        <p:nvSpPr>
          <p:cNvPr id="90" name="TextBox 89"/>
          <p:cNvSpPr txBox="1"/>
          <p:nvPr/>
        </p:nvSpPr>
        <p:spPr>
          <a:xfrm>
            <a:off x="1485944" y="1461640"/>
            <a:ext cx="2156092" cy="326449"/>
          </a:xfrm>
          <a:prstGeom prst="rect">
            <a:avLst/>
          </a:prstGeom>
          <a:noFill/>
          <a:ln>
            <a:noFill/>
          </a:ln>
        </p:spPr>
        <p:txBody>
          <a:bodyPr wrap="square" lIns="48972" tIns="24486" rIns="48972" bIns="24486" rtlCol="0">
            <a:spAutoFit/>
          </a:bodyPr>
          <a:lstStyle/>
          <a:p>
            <a:pPr algn="ctr"/>
            <a:r>
              <a:rPr lang="en-AU" sz="975" b="1" dirty="0">
                <a:solidFill>
                  <a:schemeClr val="accent1">
                    <a:lumMod val="50000"/>
                  </a:schemeClr>
                </a:solidFill>
              </a:rPr>
              <a:t>Daniel 2 </a:t>
            </a:r>
            <a:br>
              <a:rPr lang="en-AU" sz="975" dirty="0">
                <a:solidFill>
                  <a:schemeClr val="accent1">
                    <a:lumMod val="50000"/>
                  </a:schemeClr>
                </a:solidFill>
              </a:rPr>
            </a:br>
            <a:r>
              <a:rPr lang="en-AU" sz="825" dirty="0">
                <a:solidFill>
                  <a:schemeClr val="accent1">
                    <a:lumMod val="50000"/>
                  </a:schemeClr>
                </a:solidFill>
              </a:rPr>
              <a:t>(Metallic Kingdoms of the World)</a:t>
            </a:r>
          </a:p>
        </p:txBody>
      </p:sp>
      <p:sp>
        <p:nvSpPr>
          <p:cNvPr id="92" name="TextBox 91"/>
          <p:cNvSpPr txBox="1"/>
          <p:nvPr/>
        </p:nvSpPr>
        <p:spPr>
          <a:xfrm>
            <a:off x="3607607" y="1461639"/>
            <a:ext cx="801200" cy="349532"/>
          </a:xfrm>
          <a:prstGeom prst="rect">
            <a:avLst/>
          </a:prstGeom>
          <a:noFill/>
          <a:ln>
            <a:noFill/>
          </a:ln>
        </p:spPr>
        <p:txBody>
          <a:bodyPr wrap="square" lIns="48972" tIns="24486" rIns="48972" bIns="24486" rtlCol="0">
            <a:spAutoFit/>
          </a:bodyPr>
          <a:lstStyle/>
          <a:p>
            <a:pPr algn="ctr"/>
            <a:r>
              <a:rPr lang="en-AU" sz="975" b="1" dirty="0">
                <a:solidFill>
                  <a:schemeClr val="accent1">
                    <a:lumMod val="50000"/>
                  </a:schemeClr>
                </a:solidFill>
              </a:rPr>
              <a:t>WORLD</a:t>
            </a:r>
          </a:p>
          <a:p>
            <a:pPr algn="ctr"/>
            <a:r>
              <a:rPr lang="en-AU" sz="975" b="1" dirty="0">
                <a:solidFill>
                  <a:schemeClr val="accent1">
                    <a:lumMod val="50000"/>
                  </a:schemeClr>
                </a:solidFill>
              </a:rPr>
              <a:t>KINGDOMS</a:t>
            </a:r>
          </a:p>
        </p:txBody>
      </p:sp>
      <p:cxnSp>
        <p:nvCxnSpPr>
          <p:cNvPr id="56" name="Straight Connector 55"/>
          <p:cNvCxnSpPr/>
          <p:nvPr/>
        </p:nvCxnSpPr>
        <p:spPr>
          <a:xfrm>
            <a:off x="3183276" y="2580335"/>
            <a:ext cx="3698048" cy="0"/>
          </a:xfrm>
          <a:prstGeom prst="line">
            <a:avLst/>
          </a:prstGeom>
          <a:ln w="12700">
            <a:solidFill>
              <a:schemeClr val="accent1">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91" name="Title 2"/>
          <p:cNvSpPr txBox="1">
            <a:spLocks/>
          </p:cNvSpPr>
          <p:nvPr/>
        </p:nvSpPr>
        <p:spPr>
          <a:xfrm>
            <a:off x="1485900" y="332656"/>
            <a:ext cx="6172200" cy="857250"/>
          </a:xfrm>
          <a:prstGeom prst="rect">
            <a:avLst/>
          </a:prstGeom>
        </p:spPr>
        <p:txBody>
          <a:bodyPr vert="horz" lIns="73830" tIns="36914" rIns="73830" bIns="36914" anchor="b">
            <a:normAutofit/>
            <a:scene3d>
              <a:camera prst="orthographicFront"/>
              <a:lightRig rig="soft" dir="t"/>
            </a:scene3d>
            <a:sp3d prstMaterial="softEdge">
              <a:bevelT w="25400" h="25400"/>
            </a:sp3d>
          </a:bodyPr>
          <a:lstStyle>
            <a:lvl1pPr algn="r" rtl="0" eaLnBrk="1" latinLnBrk="0" hangingPunct="1">
              <a:spcBef>
                <a:spcPct val="0"/>
              </a:spcBef>
              <a:buNone/>
              <a:defRPr kumimoji="0" sz="72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defTabSz="489798"/>
            <a:r>
              <a:rPr lang="en-AU" sz="4500" dirty="0"/>
              <a:t>World Kingdoms</a:t>
            </a:r>
          </a:p>
        </p:txBody>
      </p:sp>
      <p:pic>
        <p:nvPicPr>
          <p:cNvPr id="59" name="Picture 7" descr="C:\Users\Ludwig\Desktop\Daniel Pictures\Leopard 3.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224713" y="2503183"/>
            <a:ext cx="1044620" cy="1668153"/>
          </a:xfrm>
          <a:prstGeom prst="rect">
            <a:avLst/>
          </a:prstGeom>
          <a:noFill/>
          <a:extLst>
            <a:ext uri="{909E8E84-426E-40DD-AFC4-6F175D3DCCD1}">
              <a14:hiddenFill xmlns:a14="http://schemas.microsoft.com/office/drawing/2010/main">
                <a:solidFill>
                  <a:srgbClr val="FFFFFF"/>
                </a:solidFill>
              </a14:hiddenFill>
            </a:ext>
          </a:extLst>
        </p:spPr>
      </p:pic>
      <p:cxnSp>
        <p:nvCxnSpPr>
          <p:cNvPr id="65" name="Straight Connector 64"/>
          <p:cNvCxnSpPr/>
          <p:nvPr/>
        </p:nvCxnSpPr>
        <p:spPr>
          <a:xfrm>
            <a:off x="1645467" y="2580335"/>
            <a:ext cx="689795" cy="0"/>
          </a:xfrm>
          <a:prstGeom prst="line">
            <a:avLst/>
          </a:prstGeom>
          <a:ln w="12700">
            <a:solidFill>
              <a:schemeClr val="accent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1640247" y="3221902"/>
            <a:ext cx="887242" cy="3686"/>
          </a:xfrm>
          <a:prstGeom prst="line">
            <a:avLst/>
          </a:prstGeom>
          <a:ln w="12700">
            <a:solidFill>
              <a:schemeClr val="accent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1645465" y="4142986"/>
            <a:ext cx="766295" cy="0"/>
          </a:xfrm>
          <a:prstGeom prst="line">
            <a:avLst/>
          </a:prstGeom>
          <a:ln w="12700">
            <a:solidFill>
              <a:schemeClr val="accent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1645465" y="5227803"/>
            <a:ext cx="843446" cy="0"/>
          </a:xfrm>
          <a:prstGeom prst="line">
            <a:avLst/>
          </a:prstGeom>
          <a:ln w="12700">
            <a:solidFill>
              <a:schemeClr val="accent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1640245" y="5757797"/>
            <a:ext cx="843446" cy="0"/>
          </a:xfrm>
          <a:prstGeom prst="line">
            <a:avLst/>
          </a:prstGeom>
          <a:ln w="12700">
            <a:solidFill>
              <a:schemeClr val="accent1">
                <a:lumMod val="50000"/>
              </a:schemeClr>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0949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125F0-B1B7-445E-8B29-7877901A9498}"/>
              </a:ext>
            </a:extLst>
          </p:cNvPr>
          <p:cNvSpPr>
            <a:spLocks noGrp="1"/>
          </p:cNvSpPr>
          <p:nvPr>
            <p:ph type="title"/>
          </p:nvPr>
        </p:nvSpPr>
        <p:spPr/>
        <p:txBody>
          <a:bodyPr/>
          <a:lstStyle/>
          <a:p>
            <a:r>
              <a:rPr lang="en-AU" dirty="0"/>
              <a:t>Daniel 2:36-45</a:t>
            </a:r>
          </a:p>
        </p:txBody>
      </p:sp>
      <p:sp>
        <p:nvSpPr>
          <p:cNvPr id="3" name="Content Placeholder 2">
            <a:extLst>
              <a:ext uri="{FF2B5EF4-FFF2-40B4-BE49-F238E27FC236}">
                <a16:creationId xmlns:a16="http://schemas.microsoft.com/office/drawing/2014/main" id="{73210905-15F2-4728-AFC6-FA55A828C359}"/>
              </a:ext>
            </a:extLst>
          </p:cNvPr>
          <p:cNvSpPr>
            <a:spLocks noGrp="1"/>
          </p:cNvSpPr>
          <p:nvPr>
            <p:ph idx="1"/>
          </p:nvPr>
        </p:nvSpPr>
        <p:spPr/>
        <p:txBody>
          <a:bodyPr>
            <a:normAutofit fontScale="85000" lnSpcReduction="20000"/>
          </a:bodyPr>
          <a:lstStyle/>
          <a:p>
            <a:pPr marL="0" indent="0">
              <a:buNone/>
            </a:pPr>
            <a:r>
              <a:rPr lang="en-AU" b="1" baseline="30000" dirty="0"/>
              <a:t>36 </a:t>
            </a:r>
            <a:r>
              <a:rPr lang="en-AU" dirty="0"/>
              <a:t>“This </a:t>
            </a:r>
            <a:r>
              <a:rPr lang="en-AU" i="1" dirty="0"/>
              <a:t>is</a:t>
            </a:r>
            <a:r>
              <a:rPr lang="en-AU" dirty="0"/>
              <a:t> the dream. Now we will tell the </a:t>
            </a:r>
            <a:r>
              <a:rPr lang="en-AU" b="1" dirty="0"/>
              <a:t>interpretation</a:t>
            </a:r>
            <a:r>
              <a:rPr lang="en-AU" dirty="0"/>
              <a:t> of it before the king. </a:t>
            </a:r>
          </a:p>
          <a:p>
            <a:pPr marL="0" indent="0">
              <a:buNone/>
            </a:pPr>
            <a:r>
              <a:rPr lang="en-AU" b="1" baseline="30000" dirty="0"/>
              <a:t>37 </a:t>
            </a:r>
            <a:r>
              <a:rPr lang="en-AU" dirty="0"/>
              <a:t>You, </a:t>
            </a:r>
            <a:r>
              <a:rPr lang="en-AU" b="1" dirty="0"/>
              <a:t>O king, </a:t>
            </a:r>
            <a:r>
              <a:rPr lang="en-AU" b="1" i="1" dirty="0"/>
              <a:t>are</a:t>
            </a:r>
            <a:r>
              <a:rPr lang="en-AU" b="1" dirty="0"/>
              <a:t> a king of kings</a:t>
            </a:r>
            <a:r>
              <a:rPr lang="en-AU" dirty="0"/>
              <a:t>. For the God of heaven has given you a kingdom, power, strength, and glory; </a:t>
            </a:r>
          </a:p>
          <a:p>
            <a:pPr marL="0" indent="0">
              <a:buNone/>
            </a:pPr>
            <a:r>
              <a:rPr lang="en-AU" b="1" baseline="30000" dirty="0"/>
              <a:t>38 </a:t>
            </a:r>
            <a:r>
              <a:rPr lang="en-AU" dirty="0"/>
              <a:t>and wherever the children of men dwell, or the beasts of the field and the birds of the heaven, He has given </a:t>
            </a:r>
            <a:r>
              <a:rPr lang="en-AU" i="1" dirty="0"/>
              <a:t>them</a:t>
            </a:r>
            <a:r>
              <a:rPr lang="en-AU" dirty="0"/>
              <a:t> into your hand, and has made you ruler over them all—</a:t>
            </a:r>
            <a:r>
              <a:rPr lang="en-AU" b="1" dirty="0"/>
              <a:t>you </a:t>
            </a:r>
            <a:r>
              <a:rPr lang="en-AU" b="1" i="1" dirty="0"/>
              <a:t>are</a:t>
            </a:r>
            <a:r>
              <a:rPr lang="en-AU" b="1" dirty="0"/>
              <a:t> this head of gold</a:t>
            </a:r>
            <a:r>
              <a:rPr lang="en-AU" dirty="0"/>
              <a:t>. </a:t>
            </a:r>
          </a:p>
          <a:p>
            <a:pPr marL="0" indent="0">
              <a:buNone/>
            </a:pPr>
            <a:r>
              <a:rPr lang="en-AU" b="1" baseline="30000" dirty="0"/>
              <a:t>39 </a:t>
            </a:r>
            <a:r>
              <a:rPr lang="en-AU" dirty="0"/>
              <a:t>But </a:t>
            </a:r>
            <a:r>
              <a:rPr lang="en-AU" b="1" dirty="0"/>
              <a:t>after you </a:t>
            </a:r>
            <a:r>
              <a:rPr lang="en-AU" dirty="0"/>
              <a:t>shall arise </a:t>
            </a:r>
            <a:r>
              <a:rPr lang="en-AU" b="1" dirty="0"/>
              <a:t>another kingdom</a:t>
            </a:r>
            <a:r>
              <a:rPr lang="en-AU" dirty="0"/>
              <a:t> inferior to yours; then another, </a:t>
            </a:r>
            <a:r>
              <a:rPr lang="en-AU" b="1" dirty="0"/>
              <a:t>a third kingdom</a:t>
            </a:r>
            <a:r>
              <a:rPr lang="en-AU" dirty="0"/>
              <a:t> of </a:t>
            </a:r>
            <a:r>
              <a:rPr lang="en-AU" b="1" dirty="0"/>
              <a:t>bronze</a:t>
            </a:r>
            <a:r>
              <a:rPr lang="en-AU" dirty="0"/>
              <a:t>, which shall rule over all the earth. </a:t>
            </a:r>
          </a:p>
          <a:p>
            <a:pPr marL="0" indent="0">
              <a:buNone/>
            </a:pPr>
            <a:endParaRPr lang="en-AU" dirty="0"/>
          </a:p>
          <a:p>
            <a:pPr marL="0" indent="0">
              <a:buNone/>
            </a:pPr>
            <a:endParaRPr lang="en-AU" dirty="0"/>
          </a:p>
        </p:txBody>
      </p:sp>
    </p:spTree>
    <p:extLst>
      <p:ext uri="{BB962C8B-B14F-4D97-AF65-F5344CB8AC3E}">
        <p14:creationId xmlns:p14="http://schemas.microsoft.com/office/powerpoint/2010/main" val="1553667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0AC11-44D3-427A-BAD4-2A91FF26289B}"/>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52C9AF2E-862E-4E67-AE84-F1E585632DFD}"/>
              </a:ext>
            </a:extLst>
          </p:cNvPr>
          <p:cNvSpPr>
            <a:spLocks noGrp="1"/>
          </p:cNvSpPr>
          <p:nvPr>
            <p:ph idx="1"/>
          </p:nvPr>
        </p:nvSpPr>
        <p:spPr/>
        <p:txBody>
          <a:bodyPr>
            <a:normAutofit fontScale="77500" lnSpcReduction="20000"/>
          </a:bodyPr>
          <a:lstStyle/>
          <a:p>
            <a:pPr marL="0" indent="0">
              <a:buNone/>
            </a:pPr>
            <a:r>
              <a:rPr lang="en-AU" b="1" baseline="30000" dirty="0"/>
              <a:t>40 </a:t>
            </a:r>
            <a:r>
              <a:rPr lang="en-AU" dirty="0"/>
              <a:t>And the </a:t>
            </a:r>
            <a:r>
              <a:rPr lang="en-AU" b="1" dirty="0"/>
              <a:t>fourth kingdom </a:t>
            </a:r>
            <a:r>
              <a:rPr lang="en-AU" dirty="0"/>
              <a:t>shall be as strong as </a:t>
            </a:r>
            <a:r>
              <a:rPr lang="en-AU" b="1" dirty="0"/>
              <a:t>iron</a:t>
            </a:r>
            <a:r>
              <a:rPr lang="en-AU" dirty="0"/>
              <a:t>, inasmuch as iron breaks in pieces and shatters everything; and like iron that crushes, </a:t>
            </a:r>
            <a:r>
              <a:rPr lang="en-AU" i="1" dirty="0"/>
              <a:t>that kingdom</a:t>
            </a:r>
            <a:r>
              <a:rPr lang="en-AU" dirty="0"/>
              <a:t> will break in pieces and crush all the others. </a:t>
            </a:r>
          </a:p>
          <a:p>
            <a:pPr marL="0" indent="0">
              <a:buNone/>
            </a:pPr>
            <a:endParaRPr lang="en-AU" dirty="0"/>
          </a:p>
          <a:p>
            <a:pPr marL="0" indent="0">
              <a:buNone/>
            </a:pPr>
            <a:r>
              <a:rPr lang="en-AU" b="1" baseline="30000" dirty="0"/>
              <a:t>41 </a:t>
            </a:r>
            <a:r>
              <a:rPr lang="en-AU" dirty="0"/>
              <a:t>Whereas you saw the </a:t>
            </a:r>
            <a:r>
              <a:rPr lang="en-AU" b="1" dirty="0"/>
              <a:t>feet and toes</a:t>
            </a:r>
            <a:r>
              <a:rPr lang="en-AU" dirty="0"/>
              <a:t>, </a:t>
            </a:r>
            <a:r>
              <a:rPr lang="en-AU" b="1" dirty="0"/>
              <a:t>partly</a:t>
            </a:r>
            <a:r>
              <a:rPr lang="en-AU" dirty="0"/>
              <a:t> of potter’s </a:t>
            </a:r>
            <a:r>
              <a:rPr lang="en-AU" b="1" dirty="0"/>
              <a:t>clay</a:t>
            </a:r>
            <a:r>
              <a:rPr lang="en-AU" dirty="0"/>
              <a:t> and </a:t>
            </a:r>
            <a:r>
              <a:rPr lang="en-AU" b="1" dirty="0"/>
              <a:t>partly</a:t>
            </a:r>
            <a:r>
              <a:rPr lang="en-AU" dirty="0"/>
              <a:t> of </a:t>
            </a:r>
            <a:r>
              <a:rPr lang="en-AU" b="1" dirty="0"/>
              <a:t>iron</a:t>
            </a:r>
            <a:r>
              <a:rPr lang="en-AU" dirty="0"/>
              <a:t>, the kingdom shall be </a:t>
            </a:r>
            <a:r>
              <a:rPr lang="en-AU" b="1" dirty="0"/>
              <a:t>divided</a:t>
            </a:r>
            <a:r>
              <a:rPr lang="en-AU" dirty="0"/>
              <a:t>; yet the strength of the iron shall be in it, just as you saw the iron mixed with ceramic clay. </a:t>
            </a:r>
          </a:p>
          <a:p>
            <a:pPr marL="0" indent="0">
              <a:buNone/>
            </a:pPr>
            <a:endParaRPr lang="en-AU" dirty="0"/>
          </a:p>
          <a:p>
            <a:pPr marL="0" indent="0">
              <a:buNone/>
            </a:pPr>
            <a:r>
              <a:rPr lang="en-AU" b="1" baseline="30000" dirty="0"/>
              <a:t>42 </a:t>
            </a:r>
            <a:r>
              <a:rPr lang="en-AU" dirty="0"/>
              <a:t>And </a:t>
            </a:r>
            <a:r>
              <a:rPr lang="en-AU" i="1" dirty="0"/>
              <a:t>as </a:t>
            </a:r>
            <a:r>
              <a:rPr lang="en-AU" dirty="0"/>
              <a:t>the toes of the feet </a:t>
            </a:r>
            <a:r>
              <a:rPr lang="en-AU" i="1" dirty="0"/>
              <a:t>were</a:t>
            </a:r>
            <a:r>
              <a:rPr lang="en-AU" dirty="0"/>
              <a:t> partly of iron and partly of clay, </a:t>
            </a:r>
            <a:r>
              <a:rPr lang="en-AU" i="1" dirty="0"/>
              <a:t>so</a:t>
            </a:r>
            <a:r>
              <a:rPr lang="en-AU" dirty="0"/>
              <a:t> the kingdom shall be </a:t>
            </a:r>
            <a:r>
              <a:rPr lang="en-AU" b="1" dirty="0"/>
              <a:t>partly strong </a:t>
            </a:r>
            <a:r>
              <a:rPr lang="en-AU" dirty="0"/>
              <a:t>and </a:t>
            </a:r>
            <a:r>
              <a:rPr lang="en-AU" b="1" dirty="0"/>
              <a:t>partly fragile</a:t>
            </a:r>
            <a:r>
              <a:rPr lang="en-AU" dirty="0"/>
              <a:t>. </a:t>
            </a:r>
          </a:p>
          <a:p>
            <a:pPr marL="0" indent="0">
              <a:buNone/>
            </a:pPr>
            <a:endParaRPr lang="en-AU" dirty="0"/>
          </a:p>
        </p:txBody>
      </p:sp>
    </p:spTree>
    <p:extLst>
      <p:ext uri="{BB962C8B-B14F-4D97-AF65-F5344CB8AC3E}">
        <p14:creationId xmlns:p14="http://schemas.microsoft.com/office/powerpoint/2010/main" val="3491097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431A22-3624-40D0-AF41-A35E37C61902}"/>
              </a:ext>
            </a:extLst>
          </p:cNvPr>
          <p:cNvSpPr>
            <a:spLocks noGrp="1"/>
          </p:cNvSpPr>
          <p:nvPr>
            <p:ph idx="1"/>
          </p:nvPr>
        </p:nvSpPr>
        <p:spPr>
          <a:xfrm>
            <a:off x="251520" y="487213"/>
            <a:ext cx="8712968" cy="5534075"/>
          </a:xfrm>
        </p:spPr>
        <p:txBody>
          <a:bodyPr>
            <a:normAutofit fontScale="77500" lnSpcReduction="20000"/>
          </a:bodyPr>
          <a:lstStyle/>
          <a:p>
            <a:pPr marL="0" indent="0">
              <a:buNone/>
            </a:pPr>
            <a:r>
              <a:rPr lang="en-AU" b="1" baseline="30000" dirty="0"/>
              <a:t>43 </a:t>
            </a:r>
            <a:r>
              <a:rPr lang="en-AU" dirty="0"/>
              <a:t>As you saw iron mixed with ceramic clay, they will mingle with the seed of men; but they will not adhere to one another, </a:t>
            </a:r>
            <a:r>
              <a:rPr lang="en-AU" b="1" dirty="0"/>
              <a:t>just as iron does not mix with clay</a:t>
            </a:r>
            <a:r>
              <a:rPr lang="en-AU" dirty="0"/>
              <a:t>. </a:t>
            </a:r>
          </a:p>
          <a:p>
            <a:pPr marL="0" indent="0">
              <a:buNone/>
            </a:pPr>
            <a:endParaRPr lang="en-AU" dirty="0"/>
          </a:p>
          <a:p>
            <a:pPr marL="0" indent="0">
              <a:buNone/>
            </a:pPr>
            <a:r>
              <a:rPr lang="en-AU" b="1" baseline="30000" dirty="0"/>
              <a:t>44 </a:t>
            </a:r>
            <a:r>
              <a:rPr lang="en-AU" dirty="0"/>
              <a:t>And in the days of these kings the </a:t>
            </a:r>
            <a:r>
              <a:rPr lang="en-AU" b="1" dirty="0"/>
              <a:t>God of heaven</a:t>
            </a:r>
            <a:r>
              <a:rPr lang="en-AU" dirty="0"/>
              <a:t> will set up a </a:t>
            </a:r>
            <a:r>
              <a:rPr lang="en-AU" b="1" dirty="0"/>
              <a:t>kingdom</a:t>
            </a:r>
            <a:r>
              <a:rPr lang="en-AU" dirty="0"/>
              <a:t> which shall never be destroyed; and the kingdom shall not be left to other people; it shall break in pieces and </a:t>
            </a:r>
            <a:r>
              <a:rPr lang="en-AU" b="1" dirty="0"/>
              <a:t>consume</a:t>
            </a:r>
            <a:r>
              <a:rPr lang="en-AU" dirty="0"/>
              <a:t> </a:t>
            </a:r>
            <a:r>
              <a:rPr lang="en-AU" b="1" dirty="0"/>
              <a:t>all these kingdoms</a:t>
            </a:r>
            <a:r>
              <a:rPr lang="en-AU" dirty="0"/>
              <a:t>, and it shall stand forever. </a:t>
            </a:r>
          </a:p>
          <a:p>
            <a:pPr marL="0" indent="0">
              <a:buNone/>
            </a:pPr>
            <a:endParaRPr lang="en-AU" dirty="0"/>
          </a:p>
          <a:p>
            <a:pPr marL="0" indent="0">
              <a:buNone/>
            </a:pPr>
            <a:r>
              <a:rPr lang="en-AU" b="1" baseline="30000" dirty="0"/>
              <a:t>45 </a:t>
            </a:r>
            <a:r>
              <a:rPr lang="en-AU" dirty="0"/>
              <a:t>Inasmuch as you saw that the </a:t>
            </a:r>
            <a:r>
              <a:rPr lang="en-AU" b="1" dirty="0"/>
              <a:t>stone</a:t>
            </a:r>
            <a:r>
              <a:rPr lang="en-AU" dirty="0"/>
              <a:t> was cut out of the mountain without hands, and that it </a:t>
            </a:r>
            <a:r>
              <a:rPr lang="en-AU" b="1" dirty="0"/>
              <a:t>broke in pieces</a:t>
            </a:r>
            <a:r>
              <a:rPr lang="en-AU" dirty="0"/>
              <a:t> the iron, the bronze, the clay, the silver, and the gold—the great God has made known to the king what will come to pass after this. The dream is certain, and its interpretation is sure.”</a:t>
            </a:r>
          </a:p>
          <a:p>
            <a:pPr marL="0" indent="0">
              <a:buNone/>
            </a:pPr>
            <a:endParaRPr lang="en-AU" dirty="0"/>
          </a:p>
          <a:p>
            <a:pPr marL="0" indent="0">
              <a:buNone/>
            </a:pPr>
            <a:endParaRPr lang="en-AU" dirty="0"/>
          </a:p>
        </p:txBody>
      </p:sp>
    </p:spTree>
    <p:extLst>
      <p:ext uri="{BB962C8B-B14F-4D97-AF65-F5344CB8AC3E}">
        <p14:creationId xmlns:p14="http://schemas.microsoft.com/office/powerpoint/2010/main" val="3626577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6187E-1DDD-41E4-B151-3AC7C825024B}"/>
              </a:ext>
            </a:extLst>
          </p:cNvPr>
          <p:cNvSpPr>
            <a:spLocks noGrp="1"/>
          </p:cNvSpPr>
          <p:nvPr>
            <p:ph type="title"/>
          </p:nvPr>
        </p:nvSpPr>
        <p:spPr/>
        <p:txBody>
          <a:bodyPr/>
          <a:lstStyle/>
          <a:p>
            <a:r>
              <a:rPr lang="en-AU" dirty="0"/>
              <a:t>Isaiah 9:7</a:t>
            </a:r>
          </a:p>
        </p:txBody>
      </p:sp>
      <p:sp>
        <p:nvSpPr>
          <p:cNvPr id="3" name="Content Placeholder 2">
            <a:extLst>
              <a:ext uri="{FF2B5EF4-FFF2-40B4-BE49-F238E27FC236}">
                <a16:creationId xmlns:a16="http://schemas.microsoft.com/office/drawing/2014/main" id="{6E8582D7-7D76-4641-BF3E-5B3C0374D91A}"/>
              </a:ext>
            </a:extLst>
          </p:cNvPr>
          <p:cNvSpPr>
            <a:spLocks noGrp="1"/>
          </p:cNvSpPr>
          <p:nvPr>
            <p:ph idx="1"/>
          </p:nvPr>
        </p:nvSpPr>
        <p:spPr/>
        <p:txBody>
          <a:bodyPr>
            <a:normAutofit lnSpcReduction="10000"/>
          </a:bodyPr>
          <a:lstStyle/>
          <a:p>
            <a:pPr marL="0" indent="0">
              <a:buNone/>
            </a:pPr>
            <a:r>
              <a:rPr lang="en-AU" b="1" baseline="30000" dirty="0"/>
              <a:t>7 </a:t>
            </a:r>
            <a:r>
              <a:rPr lang="en-AU" dirty="0"/>
              <a:t>Of the increase of </a:t>
            </a:r>
            <a:r>
              <a:rPr lang="en-AU" i="1" dirty="0"/>
              <a:t>His</a:t>
            </a:r>
            <a:r>
              <a:rPr lang="en-AU" dirty="0"/>
              <a:t> government and peace</a:t>
            </a:r>
            <a:br>
              <a:rPr lang="en-AU" dirty="0"/>
            </a:br>
            <a:r>
              <a:rPr lang="en-AU" i="1" dirty="0"/>
              <a:t>There will be</a:t>
            </a:r>
            <a:r>
              <a:rPr lang="en-AU" dirty="0"/>
              <a:t> no end,</a:t>
            </a:r>
            <a:br>
              <a:rPr lang="en-AU" dirty="0"/>
            </a:br>
            <a:r>
              <a:rPr lang="en-AU" dirty="0"/>
              <a:t>Upon the throne of David and over His kingdom,</a:t>
            </a:r>
            <a:br>
              <a:rPr lang="en-AU" dirty="0"/>
            </a:br>
            <a:r>
              <a:rPr lang="en-AU" dirty="0"/>
              <a:t>To order it and establish it with judgment and justice</a:t>
            </a:r>
            <a:br>
              <a:rPr lang="en-AU" dirty="0"/>
            </a:br>
            <a:r>
              <a:rPr lang="en-AU" dirty="0"/>
              <a:t>From that time forward, even forever.</a:t>
            </a:r>
            <a:br>
              <a:rPr lang="en-AU" dirty="0"/>
            </a:br>
            <a:r>
              <a:rPr lang="en-AU" dirty="0"/>
              <a:t>The zeal of the </a:t>
            </a:r>
            <a:r>
              <a:rPr lang="en-AU" cap="small" dirty="0"/>
              <a:t>Lord</a:t>
            </a:r>
            <a:r>
              <a:rPr lang="en-AU" dirty="0"/>
              <a:t> of hosts will perform this.</a:t>
            </a:r>
          </a:p>
        </p:txBody>
      </p:sp>
    </p:spTree>
    <p:extLst>
      <p:ext uri="{BB962C8B-B14F-4D97-AF65-F5344CB8AC3E}">
        <p14:creationId xmlns:p14="http://schemas.microsoft.com/office/powerpoint/2010/main" val="2896651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7DE5E-763C-45AE-9560-B043C0717657}"/>
              </a:ext>
            </a:extLst>
          </p:cNvPr>
          <p:cNvSpPr>
            <a:spLocks noGrp="1"/>
          </p:cNvSpPr>
          <p:nvPr>
            <p:ph type="title"/>
          </p:nvPr>
        </p:nvSpPr>
        <p:spPr/>
        <p:txBody>
          <a:bodyPr/>
          <a:lstStyle/>
          <a:p>
            <a:r>
              <a:rPr lang="en-AU" dirty="0"/>
              <a:t>Ephesians 5:25-32</a:t>
            </a:r>
          </a:p>
        </p:txBody>
      </p:sp>
      <p:sp>
        <p:nvSpPr>
          <p:cNvPr id="3" name="Content Placeholder 2">
            <a:extLst>
              <a:ext uri="{FF2B5EF4-FFF2-40B4-BE49-F238E27FC236}">
                <a16:creationId xmlns:a16="http://schemas.microsoft.com/office/drawing/2014/main" id="{DD7FF541-E737-4EC9-A6A3-E15E42AE7377}"/>
              </a:ext>
            </a:extLst>
          </p:cNvPr>
          <p:cNvSpPr>
            <a:spLocks noGrp="1"/>
          </p:cNvSpPr>
          <p:nvPr>
            <p:ph idx="1"/>
          </p:nvPr>
        </p:nvSpPr>
        <p:spPr>
          <a:xfrm>
            <a:off x="251520" y="1207293"/>
            <a:ext cx="8712968" cy="4958011"/>
          </a:xfrm>
        </p:spPr>
        <p:txBody>
          <a:bodyPr>
            <a:normAutofit fontScale="92500" lnSpcReduction="10000"/>
          </a:bodyPr>
          <a:lstStyle/>
          <a:p>
            <a:pPr marL="0" indent="0">
              <a:buNone/>
            </a:pPr>
            <a:r>
              <a:rPr lang="en-AU" b="1" baseline="30000" dirty="0"/>
              <a:t>25 </a:t>
            </a:r>
            <a:r>
              <a:rPr lang="en-AU" dirty="0"/>
              <a:t>Husbands, love your wives, just as Christ also loved the church and gave Himself for her, </a:t>
            </a:r>
          </a:p>
          <a:p>
            <a:pPr marL="0" indent="0">
              <a:buNone/>
            </a:pPr>
            <a:r>
              <a:rPr lang="en-AU" b="1" baseline="30000" dirty="0"/>
              <a:t>26 </a:t>
            </a:r>
            <a:r>
              <a:rPr lang="en-AU" dirty="0"/>
              <a:t>that He might sanctify and cleanse her with the washing of water by the word, </a:t>
            </a:r>
          </a:p>
          <a:p>
            <a:pPr marL="0" indent="0">
              <a:buNone/>
            </a:pPr>
            <a:r>
              <a:rPr lang="en-AU" b="1" baseline="30000" dirty="0"/>
              <a:t>27 </a:t>
            </a:r>
            <a:r>
              <a:rPr lang="en-AU" dirty="0"/>
              <a:t>that He might present her to Himself a </a:t>
            </a:r>
            <a:r>
              <a:rPr lang="en-AU" b="1" dirty="0"/>
              <a:t>glorious church</a:t>
            </a:r>
            <a:r>
              <a:rPr lang="en-AU" dirty="0"/>
              <a:t>, </a:t>
            </a:r>
            <a:r>
              <a:rPr lang="en-AU" b="1" dirty="0"/>
              <a:t>not having spot </a:t>
            </a:r>
            <a:r>
              <a:rPr lang="en-AU" dirty="0"/>
              <a:t>or </a:t>
            </a:r>
            <a:r>
              <a:rPr lang="en-AU" b="1" dirty="0"/>
              <a:t>wrinkle</a:t>
            </a:r>
            <a:r>
              <a:rPr lang="en-AU" dirty="0"/>
              <a:t> or </a:t>
            </a:r>
            <a:r>
              <a:rPr lang="en-AU" b="1" dirty="0"/>
              <a:t>any such thing</a:t>
            </a:r>
            <a:r>
              <a:rPr lang="en-AU" dirty="0"/>
              <a:t>, but that she should be </a:t>
            </a:r>
            <a:r>
              <a:rPr lang="en-AU" b="1" dirty="0"/>
              <a:t>holy</a:t>
            </a:r>
            <a:r>
              <a:rPr lang="en-AU" dirty="0"/>
              <a:t> and </a:t>
            </a:r>
            <a:r>
              <a:rPr lang="en-AU" b="1" dirty="0"/>
              <a:t>without blemish</a:t>
            </a:r>
            <a:r>
              <a:rPr lang="en-AU" dirty="0"/>
              <a:t>. </a:t>
            </a:r>
          </a:p>
          <a:p>
            <a:pPr marL="0" indent="0">
              <a:buNone/>
            </a:pPr>
            <a:r>
              <a:rPr lang="en-AU" b="1" baseline="30000" dirty="0"/>
              <a:t>28 </a:t>
            </a:r>
            <a:r>
              <a:rPr lang="en-AU" dirty="0"/>
              <a:t>So husbands ought to love their own wives as their own bodies; he who loves his wife loves himself. </a:t>
            </a:r>
          </a:p>
        </p:txBody>
      </p:sp>
    </p:spTree>
    <p:extLst>
      <p:ext uri="{BB962C8B-B14F-4D97-AF65-F5344CB8AC3E}">
        <p14:creationId xmlns:p14="http://schemas.microsoft.com/office/powerpoint/2010/main" val="2515106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2578A-21B2-4A3B-B83C-165DEB917288}"/>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FC7999CD-1FCF-490B-9875-F00A72461DB9}"/>
              </a:ext>
            </a:extLst>
          </p:cNvPr>
          <p:cNvSpPr>
            <a:spLocks noGrp="1"/>
          </p:cNvSpPr>
          <p:nvPr>
            <p:ph idx="1"/>
          </p:nvPr>
        </p:nvSpPr>
        <p:spPr/>
        <p:txBody>
          <a:bodyPr>
            <a:normAutofit fontScale="92500" lnSpcReduction="10000"/>
          </a:bodyPr>
          <a:lstStyle/>
          <a:p>
            <a:pPr marL="0" indent="0">
              <a:buNone/>
            </a:pPr>
            <a:r>
              <a:rPr lang="en-AU" b="1" baseline="30000" dirty="0"/>
              <a:t>29 </a:t>
            </a:r>
            <a:r>
              <a:rPr lang="en-AU" dirty="0"/>
              <a:t>For no one ever hated his own flesh, but nourishes and cherishes it, just as the Lord </a:t>
            </a:r>
            <a:r>
              <a:rPr lang="en-AU" i="1" dirty="0"/>
              <a:t>does</a:t>
            </a:r>
            <a:r>
              <a:rPr lang="en-AU" dirty="0"/>
              <a:t> the church. </a:t>
            </a:r>
          </a:p>
          <a:p>
            <a:pPr marL="0" indent="0">
              <a:buNone/>
            </a:pPr>
            <a:r>
              <a:rPr lang="en-AU" b="1" baseline="30000" dirty="0"/>
              <a:t>30 </a:t>
            </a:r>
            <a:r>
              <a:rPr lang="en-AU" dirty="0"/>
              <a:t>For we are members of His body, of His flesh and of His bones. </a:t>
            </a:r>
          </a:p>
          <a:p>
            <a:pPr marL="0" indent="0">
              <a:buNone/>
            </a:pPr>
            <a:r>
              <a:rPr lang="en-AU" b="1" baseline="30000" dirty="0"/>
              <a:t>31 </a:t>
            </a:r>
            <a:r>
              <a:rPr lang="en-AU" dirty="0"/>
              <a:t>“For this reason a man shall leave his father and mother and be joined to his wife, and the two shall become one flesh.” </a:t>
            </a:r>
          </a:p>
          <a:p>
            <a:pPr marL="0" indent="0">
              <a:buNone/>
            </a:pPr>
            <a:r>
              <a:rPr lang="en-AU" b="1" baseline="30000" dirty="0"/>
              <a:t>32 </a:t>
            </a:r>
            <a:r>
              <a:rPr lang="en-AU" dirty="0"/>
              <a:t>This is a </a:t>
            </a:r>
            <a:r>
              <a:rPr lang="en-AU" b="1" dirty="0"/>
              <a:t>great mystery</a:t>
            </a:r>
            <a:r>
              <a:rPr lang="en-AU" dirty="0"/>
              <a:t>, but I speak concerning </a:t>
            </a:r>
            <a:r>
              <a:rPr lang="en-AU" b="1" dirty="0"/>
              <a:t>Christ</a:t>
            </a:r>
            <a:r>
              <a:rPr lang="en-AU" dirty="0"/>
              <a:t> and the </a:t>
            </a:r>
            <a:r>
              <a:rPr lang="en-AU" b="1" dirty="0"/>
              <a:t>church</a:t>
            </a:r>
            <a:r>
              <a:rPr lang="en-AU" dirty="0"/>
              <a:t>.</a:t>
            </a:r>
          </a:p>
          <a:p>
            <a:pPr marL="0" indent="0">
              <a:buNone/>
            </a:pPr>
            <a:endParaRPr lang="en-AU" dirty="0"/>
          </a:p>
        </p:txBody>
      </p:sp>
    </p:spTree>
    <p:extLst>
      <p:ext uri="{BB962C8B-B14F-4D97-AF65-F5344CB8AC3E}">
        <p14:creationId xmlns:p14="http://schemas.microsoft.com/office/powerpoint/2010/main" val="431768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99A54-F73C-4342-8ECE-8192E9931086}"/>
              </a:ext>
            </a:extLst>
          </p:cNvPr>
          <p:cNvSpPr>
            <a:spLocks noGrp="1"/>
          </p:cNvSpPr>
          <p:nvPr>
            <p:ph type="title"/>
          </p:nvPr>
        </p:nvSpPr>
        <p:spPr/>
        <p:txBody>
          <a:bodyPr/>
          <a:lstStyle/>
          <a:p>
            <a:r>
              <a:rPr lang="en-AU" dirty="0"/>
              <a:t>Ephesians 4:4-6</a:t>
            </a:r>
          </a:p>
        </p:txBody>
      </p:sp>
      <p:sp>
        <p:nvSpPr>
          <p:cNvPr id="3" name="Content Placeholder 2">
            <a:extLst>
              <a:ext uri="{FF2B5EF4-FFF2-40B4-BE49-F238E27FC236}">
                <a16:creationId xmlns:a16="http://schemas.microsoft.com/office/drawing/2014/main" id="{3493333D-11B3-40A7-83F3-96E03CFAE06B}"/>
              </a:ext>
            </a:extLst>
          </p:cNvPr>
          <p:cNvSpPr>
            <a:spLocks noGrp="1"/>
          </p:cNvSpPr>
          <p:nvPr>
            <p:ph idx="1"/>
          </p:nvPr>
        </p:nvSpPr>
        <p:spPr/>
        <p:txBody>
          <a:bodyPr/>
          <a:lstStyle/>
          <a:p>
            <a:pPr marL="0" indent="0">
              <a:buNone/>
            </a:pPr>
            <a:r>
              <a:rPr lang="en-AU" b="1" baseline="30000" dirty="0"/>
              <a:t>4 </a:t>
            </a:r>
            <a:r>
              <a:rPr lang="en-AU" i="1" dirty="0"/>
              <a:t>There is</a:t>
            </a:r>
            <a:r>
              <a:rPr lang="en-AU" dirty="0"/>
              <a:t> </a:t>
            </a:r>
            <a:r>
              <a:rPr lang="en-AU" b="1" dirty="0"/>
              <a:t>one body </a:t>
            </a:r>
            <a:r>
              <a:rPr lang="en-AU" dirty="0"/>
              <a:t>and </a:t>
            </a:r>
            <a:r>
              <a:rPr lang="en-AU" b="1" dirty="0"/>
              <a:t>one Spirit</a:t>
            </a:r>
            <a:r>
              <a:rPr lang="en-AU" dirty="0"/>
              <a:t>, just as you were called in </a:t>
            </a:r>
            <a:r>
              <a:rPr lang="en-AU" b="1" dirty="0"/>
              <a:t>one hope </a:t>
            </a:r>
            <a:r>
              <a:rPr lang="en-AU" dirty="0"/>
              <a:t>of your </a:t>
            </a:r>
            <a:r>
              <a:rPr lang="en-AU" b="1" dirty="0"/>
              <a:t>calling</a:t>
            </a:r>
            <a:r>
              <a:rPr lang="en-AU" dirty="0"/>
              <a:t>; </a:t>
            </a:r>
          </a:p>
          <a:p>
            <a:pPr marL="0" indent="0">
              <a:buNone/>
            </a:pPr>
            <a:r>
              <a:rPr lang="en-AU" b="1" baseline="30000" dirty="0"/>
              <a:t>5 </a:t>
            </a:r>
            <a:r>
              <a:rPr lang="en-AU" b="1" dirty="0"/>
              <a:t>one Lord</a:t>
            </a:r>
            <a:r>
              <a:rPr lang="en-AU" dirty="0"/>
              <a:t>, </a:t>
            </a:r>
            <a:r>
              <a:rPr lang="en-AU" b="1" dirty="0"/>
              <a:t>one faith</a:t>
            </a:r>
            <a:r>
              <a:rPr lang="en-AU" dirty="0"/>
              <a:t>, </a:t>
            </a:r>
            <a:r>
              <a:rPr lang="en-AU" b="1" dirty="0"/>
              <a:t>one baptism</a:t>
            </a:r>
            <a:r>
              <a:rPr lang="en-AU" dirty="0"/>
              <a:t>; </a:t>
            </a:r>
            <a:br>
              <a:rPr lang="en-AU" dirty="0"/>
            </a:br>
            <a:r>
              <a:rPr lang="en-AU" b="1" baseline="30000" dirty="0"/>
              <a:t>6 </a:t>
            </a:r>
            <a:r>
              <a:rPr lang="en-AU" b="1" dirty="0"/>
              <a:t>one God </a:t>
            </a:r>
            <a:r>
              <a:rPr lang="en-AU" dirty="0"/>
              <a:t>and </a:t>
            </a:r>
            <a:r>
              <a:rPr lang="en-AU" b="1" dirty="0"/>
              <a:t>Father of all</a:t>
            </a:r>
            <a:r>
              <a:rPr lang="en-AU" dirty="0"/>
              <a:t>, who </a:t>
            </a:r>
            <a:r>
              <a:rPr lang="en-AU" i="1" dirty="0"/>
              <a:t>is</a:t>
            </a:r>
            <a:r>
              <a:rPr lang="en-AU" dirty="0"/>
              <a:t> </a:t>
            </a:r>
            <a:r>
              <a:rPr lang="en-AU" b="1" dirty="0"/>
              <a:t>above all</a:t>
            </a:r>
            <a:r>
              <a:rPr lang="en-AU" dirty="0"/>
              <a:t>, and </a:t>
            </a:r>
            <a:r>
              <a:rPr lang="en-AU" b="1" dirty="0"/>
              <a:t>through all</a:t>
            </a:r>
            <a:r>
              <a:rPr lang="en-AU" dirty="0"/>
              <a:t>, and </a:t>
            </a:r>
            <a:r>
              <a:rPr lang="en-AU" b="1" dirty="0"/>
              <a:t>in you all</a:t>
            </a:r>
            <a:r>
              <a:rPr lang="en-AU" dirty="0"/>
              <a:t>.</a:t>
            </a:r>
          </a:p>
        </p:txBody>
      </p:sp>
    </p:spTree>
    <p:extLst>
      <p:ext uri="{BB962C8B-B14F-4D97-AF65-F5344CB8AC3E}">
        <p14:creationId xmlns:p14="http://schemas.microsoft.com/office/powerpoint/2010/main" val="2763478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723861"/>
            <a:ext cx="8640960" cy="1088068"/>
          </a:xfrm>
        </p:spPr>
        <p:txBody>
          <a:bodyPr>
            <a:normAutofit/>
          </a:bodyPr>
          <a:lstStyle/>
          <a:p>
            <a:r>
              <a:rPr lang="en-AU" sz="4500" u="sng" dirty="0"/>
              <a:t>The Church</a:t>
            </a:r>
          </a:p>
        </p:txBody>
      </p:sp>
      <p:sp>
        <p:nvSpPr>
          <p:cNvPr id="3" name="Content Placeholder 2"/>
          <p:cNvSpPr>
            <a:spLocks noGrp="1"/>
          </p:cNvSpPr>
          <p:nvPr>
            <p:ph idx="1"/>
          </p:nvPr>
        </p:nvSpPr>
        <p:spPr>
          <a:xfrm>
            <a:off x="251520" y="1861458"/>
            <a:ext cx="8640960" cy="3670300"/>
          </a:xfrm>
        </p:spPr>
        <p:txBody>
          <a:bodyPr>
            <a:noAutofit/>
          </a:bodyPr>
          <a:lstStyle/>
          <a:p>
            <a:pPr marL="0" indent="0">
              <a:buNone/>
            </a:pPr>
            <a:r>
              <a:rPr lang="en-AU" sz="2600" dirty="0"/>
              <a:t>For Christ to present to Himself a </a:t>
            </a:r>
            <a:r>
              <a:rPr lang="en-AU" sz="2600" b="1" u="sng" dirty="0"/>
              <a:t>GLORIOUS Church</a:t>
            </a:r>
          </a:p>
          <a:p>
            <a:pPr marL="0" indent="0">
              <a:buNone/>
            </a:pPr>
            <a:r>
              <a:rPr lang="en-AU" sz="2600" dirty="0"/>
              <a:t>                                                         </a:t>
            </a:r>
            <a:r>
              <a:rPr lang="en-AU" sz="2600" b="1" u="sng" dirty="0"/>
              <a:t>Bride without spot</a:t>
            </a:r>
          </a:p>
          <a:p>
            <a:pPr marL="0" indent="0">
              <a:buNone/>
            </a:pPr>
            <a:r>
              <a:rPr lang="en-AU" sz="2600" b="1" dirty="0"/>
              <a:t>                                                         </a:t>
            </a:r>
            <a:r>
              <a:rPr lang="en-AU" sz="2600" b="1" u="sng" dirty="0"/>
              <a:t>without wrinkle</a:t>
            </a:r>
          </a:p>
          <a:p>
            <a:pPr marL="0" indent="0">
              <a:buNone/>
            </a:pPr>
            <a:r>
              <a:rPr lang="en-AU" sz="2600" b="1" dirty="0"/>
              <a:t>                                                         </a:t>
            </a:r>
            <a:r>
              <a:rPr lang="en-AU" sz="2600" b="1" u="sng" dirty="0"/>
              <a:t>without blemish</a:t>
            </a:r>
          </a:p>
          <a:p>
            <a:pPr marL="0" indent="0">
              <a:buNone/>
            </a:pPr>
            <a:r>
              <a:rPr lang="en-AU" sz="2600" b="1" dirty="0"/>
              <a:t>                                                         </a:t>
            </a:r>
            <a:r>
              <a:rPr lang="en-AU" sz="2600" b="1" u="sng" dirty="0"/>
              <a:t>Holy</a:t>
            </a:r>
          </a:p>
          <a:p>
            <a:pPr marL="0" indent="0">
              <a:buNone/>
            </a:pPr>
            <a:r>
              <a:rPr lang="en-AU" sz="2600" b="1" dirty="0"/>
              <a:t>                                                         </a:t>
            </a:r>
            <a:r>
              <a:rPr lang="en-AU" sz="2600" b="1" u="sng" dirty="0"/>
              <a:t>Perfect</a:t>
            </a:r>
          </a:p>
        </p:txBody>
      </p:sp>
    </p:spTree>
    <p:extLst>
      <p:ext uri="{BB962C8B-B14F-4D97-AF65-F5344CB8AC3E}">
        <p14:creationId xmlns:p14="http://schemas.microsoft.com/office/powerpoint/2010/main" val="1905083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1453</TotalTime>
  <Words>101</Words>
  <Application>Microsoft Office PowerPoint</Application>
  <PresentationFormat>On-screen Show (4:3)</PresentationFormat>
  <Paragraphs>68</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맑은 고딕</vt:lpstr>
      <vt:lpstr>Arial</vt:lpstr>
      <vt:lpstr>Century Gothic</vt:lpstr>
      <vt:lpstr>Office Theme</vt:lpstr>
      <vt:lpstr>God’s Family, God’s Government God’s Order</vt:lpstr>
      <vt:lpstr>PowerPoint Presentation</vt:lpstr>
      <vt:lpstr>Daniel 2:36-45</vt:lpstr>
      <vt:lpstr>PowerPoint Presentation</vt:lpstr>
      <vt:lpstr>PowerPoint Presentation</vt:lpstr>
      <vt:lpstr>Isaiah 9:7</vt:lpstr>
      <vt:lpstr>Ephesians 5:25-32</vt:lpstr>
      <vt:lpstr>PowerPoint Presentation</vt:lpstr>
      <vt:lpstr>Ephesians 4:4-6</vt:lpstr>
      <vt:lpstr>The Church</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Lai Family</cp:lastModifiedBy>
  <cp:revision>86</cp:revision>
  <dcterms:created xsi:type="dcterms:W3CDTF">2014-04-01T16:35:38Z</dcterms:created>
  <dcterms:modified xsi:type="dcterms:W3CDTF">2018-11-18T07:42:41Z</dcterms:modified>
</cp:coreProperties>
</file>